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9" r:id="rId6"/>
    <p:sldId id="260" r:id="rId7"/>
    <p:sldId id="269" r:id="rId8"/>
    <p:sldId id="270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7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82" d="100"/>
          <a:sy n="82" d="100"/>
        </p:scale>
        <p:origin x="720" y="-96"/>
      </p:cViewPr>
      <p:guideLst>
        <p:guide orient="horz" pos="177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-3931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11/8/2023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11/8/2023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910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6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44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89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100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47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7" Type="http://schemas.openxmlformats.org/officeDocument/2006/relationships/image" Target="../media/image3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A6F7DF-BD02-0291-A899-B2BBFBE4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07EDB30-8C02-20AC-2D74-661FE09EB5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54"/>
          <a:stretch/>
        </p:blipFill>
        <p:spPr>
          <a:xfrm>
            <a:off x="6594249" y="4397010"/>
            <a:ext cx="3657600" cy="246099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5" y="295729"/>
            <a:ext cx="8825658" cy="4709160"/>
          </a:xfrm>
          <a:prstGeom prst="rect">
            <a:avLst/>
          </a:prstGeom>
        </p:spPr>
        <p:txBody>
          <a:bodyPr vert="horz" lIns="0" tIns="45720" rIns="91440" bIns="45720" rtlCol="0" anchor="ctr" anchorCtr="0">
            <a:noAutofit/>
          </a:bodyPr>
          <a:lstStyle>
            <a:lvl1pPr>
              <a:defRPr lang="en-US" sz="88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54954" y="5608262"/>
            <a:ext cx="4941045" cy="605073"/>
          </a:xfrm>
        </p:spPr>
        <p:txBody>
          <a:bodyPr lIns="0" anchor="t"/>
          <a:lstStyle>
            <a:lvl1pPr marL="0" indent="0" algn="l"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48C301-E8BB-D665-0CC9-881A5857E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355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111" y="370389"/>
            <a:ext cx="10153069" cy="1273215"/>
          </a:xfr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2AD53-BE59-D8F5-D55D-EAD6A1B93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8021C83-65C7-47A2-163B-E6DEFF845B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428793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93312"/>
            <a:ext cx="10225089" cy="1251585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46111" y="2089150"/>
            <a:ext cx="4926096" cy="5762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4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0" y="2898775"/>
            <a:ext cx="4926097" cy="3279776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5945103" y="2089150"/>
            <a:ext cx="4926097" cy="576262"/>
          </a:xfrm>
        </p:spPr>
        <p:txBody>
          <a:bodyPr rIns="0" anchor="t" anchorCtr="0">
            <a:normAutofit/>
          </a:bodyPr>
          <a:lstStyle>
            <a:lvl1pPr marL="0" indent="0">
              <a:buNone/>
              <a:defRPr sz="24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945103" y="2898775"/>
            <a:ext cx="4926097" cy="3279776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A354C69-D8C0-E1CC-ECCD-D6B774B5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E615DCA-65BB-CA4F-3658-4D108DC2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93312"/>
            <a:ext cx="10225089" cy="1251585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0" y="2089150"/>
            <a:ext cx="4926097" cy="4089401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5945103" y="2089150"/>
            <a:ext cx="4926097" cy="4089401"/>
          </a:xfrm>
        </p:spPr>
        <p:txBody>
          <a:bodyPr anchor="t" anchorCtr="0"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A354C69-D8C0-E1CC-ECCD-D6B774B57E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E615DCA-65BB-CA4F-3658-4D108DC273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14473487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A266C958-EC51-A377-BDBD-96512C4CE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111" y="337318"/>
            <a:ext cx="10225089" cy="1306286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A6E9E41-C977-77E0-111A-901CB89D08C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47417" y="2242332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2065 w 1728216"/>
              <a:gd name="connsiteY2" fmla="*/ 242316 h 1728216"/>
              <a:gd name="connsiteX3" fmla="*/ 1485900 w 1728216"/>
              <a:gd name="connsiteY3" fmla="*/ 242316 h 1728216"/>
              <a:gd name="connsiteX4" fmla="*/ 1485900 w 1728216"/>
              <a:gd name="connsiteY4" fmla="*/ 266151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5900 w 1728216"/>
              <a:gd name="connsiteY8" fmla="*/ 1462065 h 1728216"/>
              <a:gd name="connsiteX9" fmla="*/ 1485900 w 1728216"/>
              <a:gd name="connsiteY9" fmla="*/ 1485900 h 1728216"/>
              <a:gd name="connsiteX10" fmla="*/ 1462065 w 1728216"/>
              <a:gd name="connsiteY10" fmla="*/ 1485900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6151 w 1728216"/>
              <a:gd name="connsiteY14" fmla="*/ 1485900 h 1728216"/>
              <a:gd name="connsiteX15" fmla="*/ 242316 w 1728216"/>
              <a:gd name="connsiteY15" fmla="*/ 1485900 h 1728216"/>
              <a:gd name="connsiteX16" fmla="*/ 242316 w 1728216"/>
              <a:gd name="connsiteY16" fmla="*/ 1462065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2316 w 1728216"/>
              <a:gd name="connsiteY20" fmla="*/ 266151 h 1728216"/>
              <a:gd name="connsiteX21" fmla="*/ 242316 w 1728216"/>
              <a:gd name="connsiteY21" fmla="*/ 242316 h 1728216"/>
              <a:gd name="connsiteX22" fmla="*/ 266151 w 1728216"/>
              <a:gd name="connsiteY22" fmla="*/ 242316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2065" y="242316"/>
                </a:lnTo>
                <a:lnTo>
                  <a:pt x="1485900" y="242316"/>
                </a:lnTo>
                <a:lnTo>
                  <a:pt x="1485900" y="266151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5900" y="1462065"/>
                </a:lnTo>
                <a:lnTo>
                  <a:pt x="1485900" y="1485900"/>
                </a:lnTo>
                <a:lnTo>
                  <a:pt x="1462065" y="1485900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5" y="1728216"/>
                  <a:pt x="518889" y="1673812"/>
                  <a:pt x="380977" y="1580640"/>
                </a:cubicBezTo>
                <a:lnTo>
                  <a:pt x="266151" y="1485900"/>
                </a:lnTo>
                <a:lnTo>
                  <a:pt x="242316" y="1485900"/>
                </a:lnTo>
                <a:lnTo>
                  <a:pt x="242316" y="1462065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2316" y="266151"/>
                </a:lnTo>
                <a:lnTo>
                  <a:pt x="242316" y="242316"/>
                </a:lnTo>
                <a:lnTo>
                  <a:pt x="266151" y="242316"/>
                </a:lnTo>
                <a:lnTo>
                  <a:pt x="380977" y="147576"/>
                </a:lnTo>
                <a:cubicBezTo>
                  <a:pt x="518889" y="54404"/>
                  <a:pt x="685145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46110" y="4363832"/>
            <a:ext cx="3310489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646110" y="4898573"/>
            <a:ext cx="3310489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BA0D4AF-EA24-4FB0-0266-133808C9320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092579" y="2242332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2065 w 1728216"/>
              <a:gd name="connsiteY2" fmla="*/ 242316 h 1728216"/>
              <a:gd name="connsiteX3" fmla="*/ 1486553 w 1728216"/>
              <a:gd name="connsiteY3" fmla="*/ 242316 h 1728216"/>
              <a:gd name="connsiteX4" fmla="*/ 1486553 w 1728216"/>
              <a:gd name="connsiteY4" fmla="*/ 266943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6553 w 1728216"/>
              <a:gd name="connsiteY8" fmla="*/ 1461274 h 1728216"/>
              <a:gd name="connsiteX9" fmla="*/ 1486553 w 1728216"/>
              <a:gd name="connsiteY9" fmla="*/ 1485900 h 1728216"/>
              <a:gd name="connsiteX10" fmla="*/ 1462065 w 1728216"/>
              <a:gd name="connsiteY10" fmla="*/ 1485900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6151 w 1728216"/>
              <a:gd name="connsiteY14" fmla="*/ 1485900 h 1728216"/>
              <a:gd name="connsiteX15" fmla="*/ 242969 w 1728216"/>
              <a:gd name="connsiteY15" fmla="*/ 1485900 h 1728216"/>
              <a:gd name="connsiteX16" fmla="*/ 242969 w 1728216"/>
              <a:gd name="connsiteY16" fmla="*/ 1462857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2969 w 1728216"/>
              <a:gd name="connsiteY20" fmla="*/ 265360 h 1728216"/>
              <a:gd name="connsiteX21" fmla="*/ 242969 w 1728216"/>
              <a:gd name="connsiteY21" fmla="*/ 242316 h 1728216"/>
              <a:gd name="connsiteX22" fmla="*/ 266151 w 1728216"/>
              <a:gd name="connsiteY22" fmla="*/ 242316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2065" y="242316"/>
                </a:lnTo>
                <a:lnTo>
                  <a:pt x="1486553" y="242316"/>
                </a:lnTo>
                <a:lnTo>
                  <a:pt x="1486553" y="266943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6553" y="1461274"/>
                </a:lnTo>
                <a:lnTo>
                  <a:pt x="1486553" y="1485900"/>
                </a:lnTo>
                <a:lnTo>
                  <a:pt x="1462065" y="1485900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5" y="1728216"/>
                  <a:pt x="518890" y="1673812"/>
                  <a:pt x="380977" y="1580640"/>
                </a:cubicBezTo>
                <a:lnTo>
                  <a:pt x="266151" y="1485900"/>
                </a:lnTo>
                <a:lnTo>
                  <a:pt x="242969" y="1485900"/>
                </a:lnTo>
                <a:lnTo>
                  <a:pt x="242969" y="1462857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2969" y="265360"/>
                </a:lnTo>
                <a:lnTo>
                  <a:pt x="242969" y="242316"/>
                </a:lnTo>
                <a:lnTo>
                  <a:pt x="266151" y="242316"/>
                </a:lnTo>
                <a:lnTo>
                  <a:pt x="380977" y="147576"/>
                </a:lnTo>
                <a:cubicBezTo>
                  <a:pt x="518890" y="54404"/>
                  <a:pt x="685145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104238" y="4363832"/>
            <a:ext cx="3298553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098310" y="4898573"/>
            <a:ext cx="3310409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16C2ABF-953A-BA79-3676-118BB4D76C3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7537740" y="2243126"/>
            <a:ext cx="1728216" cy="1728216"/>
          </a:xfrm>
          <a:custGeom>
            <a:avLst/>
            <a:gdLst>
              <a:gd name="connsiteX0" fmla="*/ 864108 w 1728216"/>
              <a:gd name="connsiteY0" fmla="*/ 0 h 1728216"/>
              <a:gd name="connsiteX1" fmla="*/ 1347239 w 1728216"/>
              <a:gd name="connsiteY1" fmla="*/ 147576 h 1728216"/>
              <a:gd name="connsiteX2" fmla="*/ 1463393 w 1728216"/>
              <a:gd name="connsiteY2" fmla="*/ 243412 h 1728216"/>
              <a:gd name="connsiteX3" fmla="*/ 1487206 w 1728216"/>
              <a:gd name="connsiteY3" fmla="*/ 243412 h 1728216"/>
              <a:gd name="connsiteX4" fmla="*/ 1487206 w 1728216"/>
              <a:gd name="connsiteY4" fmla="*/ 267734 h 1728216"/>
              <a:gd name="connsiteX5" fmla="*/ 1580640 w 1728216"/>
              <a:gd name="connsiteY5" fmla="*/ 380977 h 1728216"/>
              <a:gd name="connsiteX6" fmla="*/ 1728216 w 1728216"/>
              <a:gd name="connsiteY6" fmla="*/ 864108 h 1728216"/>
              <a:gd name="connsiteX7" fmla="*/ 1580640 w 1728216"/>
              <a:gd name="connsiteY7" fmla="*/ 1347239 h 1728216"/>
              <a:gd name="connsiteX8" fmla="*/ 1487206 w 1728216"/>
              <a:gd name="connsiteY8" fmla="*/ 1460482 h 1728216"/>
              <a:gd name="connsiteX9" fmla="*/ 1487206 w 1728216"/>
              <a:gd name="connsiteY9" fmla="*/ 1486996 h 1728216"/>
              <a:gd name="connsiteX10" fmla="*/ 1460737 w 1728216"/>
              <a:gd name="connsiteY10" fmla="*/ 1486996 h 1728216"/>
              <a:gd name="connsiteX11" fmla="*/ 1347239 w 1728216"/>
              <a:gd name="connsiteY11" fmla="*/ 1580640 h 1728216"/>
              <a:gd name="connsiteX12" fmla="*/ 864108 w 1728216"/>
              <a:gd name="connsiteY12" fmla="*/ 1728216 h 1728216"/>
              <a:gd name="connsiteX13" fmla="*/ 380977 w 1728216"/>
              <a:gd name="connsiteY13" fmla="*/ 1580640 h 1728216"/>
              <a:gd name="connsiteX14" fmla="*/ 267480 w 1728216"/>
              <a:gd name="connsiteY14" fmla="*/ 1486996 h 1728216"/>
              <a:gd name="connsiteX15" fmla="*/ 243622 w 1728216"/>
              <a:gd name="connsiteY15" fmla="*/ 1486996 h 1728216"/>
              <a:gd name="connsiteX16" fmla="*/ 243622 w 1728216"/>
              <a:gd name="connsiteY16" fmla="*/ 1463648 h 1728216"/>
              <a:gd name="connsiteX17" fmla="*/ 147576 w 1728216"/>
              <a:gd name="connsiteY17" fmla="*/ 1347239 h 1728216"/>
              <a:gd name="connsiteX18" fmla="*/ 0 w 1728216"/>
              <a:gd name="connsiteY18" fmla="*/ 864108 h 1728216"/>
              <a:gd name="connsiteX19" fmla="*/ 147576 w 1728216"/>
              <a:gd name="connsiteY19" fmla="*/ 380977 h 1728216"/>
              <a:gd name="connsiteX20" fmla="*/ 243622 w 1728216"/>
              <a:gd name="connsiteY20" fmla="*/ 264568 h 1728216"/>
              <a:gd name="connsiteX21" fmla="*/ 243622 w 1728216"/>
              <a:gd name="connsiteY21" fmla="*/ 243412 h 1728216"/>
              <a:gd name="connsiteX22" fmla="*/ 264823 w 1728216"/>
              <a:gd name="connsiteY22" fmla="*/ 243412 h 1728216"/>
              <a:gd name="connsiteX23" fmla="*/ 380977 w 1728216"/>
              <a:gd name="connsiteY23" fmla="*/ 147576 h 1728216"/>
              <a:gd name="connsiteX24" fmla="*/ 864108 w 1728216"/>
              <a:gd name="connsiteY24" fmla="*/ 0 h 172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28216" h="1728216">
                <a:moveTo>
                  <a:pt x="864108" y="0"/>
                </a:moveTo>
                <a:cubicBezTo>
                  <a:pt x="1043071" y="0"/>
                  <a:pt x="1209327" y="54404"/>
                  <a:pt x="1347239" y="147576"/>
                </a:cubicBezTo>
                <a:lnTo>
                  <a:pt x="1463393" y="243412"/>
                </a:lnTo>
                <a:lnTo>
                  <a:pt x="1487206" y="243412"/>
                </a:lnTo>
                <a:lnTo>
                  <a:pt x="1487206" y="267734"/>
                </a:lnTo>
                <a:lnTo>
                  <a:pt x="1580640" y="380977"/>
                </a:lnTo>
                <a:cubicBezTo>
                  <a:pt x="1673812" y="518890"/>
                  <a:pt x="1728216" y="685145"/>
                  <a:pt x="1728216" y="864108"/>
                </a:cubicBezTo>
                <a:cubicBezTo>
                  <a:pt x="1728216" y="1043071"/>
                  <a:pt x="1673812" y="1209327"/>
                  <a:pt x="1580640" y="1347239"/>
                </a:cubicBezTo>
                <a:lnTo>
                  <a:pt x="1487206" y="1460482"/>
                </a:lnTo>
                <a:lnTo>
                  <a:pt x="1487206" y="1486996"/>
                </a:lnTo>
                <a:lnTo>
                  <a:pt x="1460737" y="1486996"/>
                </a:lnTo>
                <a:lnTo>
                  <a:pt x="1347239" y="1580640"/>
                </a:lnTo>
                <a:cubicBezTo>
                  <a:pt x="1209327" y="1673812"/>
                  <a:pt x="1043071" y="1728216"/>
                  <a:pt x="864108" y="1728216"/>
                </a:cubicBezTo>
                <a:cubicBezTo>
                  <a:pt x="685146" y="1728216"/>
                  <a:pt x="518890" y="1673812"/>
                  <a:pt x="380977" y="1580640"/>
                </a:cubicBezTo>
                <a:lnTo>
                  <a:pt x="267480" y="1486996"/>
                </a:lnTo>
                <a:lnTo>
                  <a:pt x="243622" y="1486996"/>
                </a:lnTo>
                <a:lnTo>
                  <a:pt x="243622" y="1463648"/>
                </a:lnTo>
                <a:lnTo>
                  <a:pt x="147576" y="1347239"/>
                </a:lnTo>
                <a:cubicBezTo>
                  <a:pt x="54404" y="1209327"/>
                  <a:pt x="0" y="1043071"/>
                  <a:pt x="0" y="864108"/>
                </a:cubicBezTo>
                <a:cubicBezTo>
                  <a:pt x="0" y="685145"/>
                  <a:pt x="54404" y="518890"/>
                  <a:pt x="147576" y="380977"/>
                </a:cubicBezTo>
                <a:lnTo>
                  <a:pt x="243622" y="264568"/>
                </a:lnTo>
                <a:lnTo>
                  <a:pt x="243622" y="243412"/>
                </a:lnTo>
                <a:lnTo>
                  <a:pt x="264823" y="243412"/>
                </a:lnTo>
                <a:lnTo>
                  <a:pt x="380977" y="147576"/>
                </a:lnTo>
                <a:cubicBezTo>
                  <a:pt x="518890" y="54404"/>
                  <a:pt x="685146" y="0"/>
                  <a:pt x="864108" y="0"/>
                </a:cubicBezTo>
                <a:close/>
              </a:path>
            </a:pathLst>
          </a:custGeom>
          <a:ln w="19050">
            <a:solidFill>
              <a:schemeClr val="accent5"/>
            </a:solidFill>
          </a:ln>
        </p:spPr>
        <p:txBody>
          <a:bodyPr wrap="square">
            <a:noAutofit/>
          </a:bodyPr>
          <a:lstStyle>
            <a:lvl1pPr marL="0" indent="0" algn="ctr">
              <a:lnSpc>
                <a:spcPct val="80000"/>
              </a:lnSpc>
              <a:buNone/>
              <a:defRPr sz="12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550430" y="4363832"/>
            <a:ext cx="3293916" cy="425202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550430" y="4898573"/>
            <a:ext cx="3293916" cy="1306286"/>
          </a:xfrm>
        </p:spPr>
        <p:txBody>
          <a:bodyPr anchor="t" anchorCtr="0">
            <a:no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E933DD14-33D6-F935-493C-895530A7A1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7B55A25-0360-115C-1048-D6BCEA9316A3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8D15C0F-30EB-C774-8BE7-D4509B3747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BD16C0A-D150-E13B-8DC5-579BE09EA3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4392" y="1063416"/>
            <a:ext cx="4924376" cy="2175083"/>
          </a:xfrm>
          <a:prstGeom prst="rect">
            <a:avLst/>
          </a:prstGeom>
        </p:spPr>
        <p:txBody>
          <a:bodyPr anchor="b" anchorCtr="0"/>
          <a:lstStyle>
            <a:lvl1pPr algn="l">
              <a:defRPr sz="42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083CB5E-8EB5-72E4-9C0E-69F0547C6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4392" y="3429000"/>
            <a:ext cx="4924375" cy="23006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i="0" kern="1200" cap="none" baseline="0" dirty="0" smtClean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67D71DA-4BEB-8C00-5F6C-9D569AC79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5499" y="1063416"/>
            <a:ext cx="4438649" cy="4675705"/>
          </a:xfrm>
          <a:ln w="19050">
            <a:solidFill>
              <a:schemeClr val="accent5"/>
            </a:solidFill>
          </a:ln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673D4B2-097C-59E3-6147-FE4D8D2AFF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5EC6D53-735A-DEAF-2F4D-0182C5CDD7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66C0432-AB73-AA88-57B0-8183B79A1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53BB2E6-8680-25AF-AD99-6F04DB634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043EC43-BFF6-2EB5-A4CF-33F63595B2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21483" y="4079829"/>
            <a:ext cx="2011680" cy="2019884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4E2581CF-1E81-50D1-A0B5-11A8B20B50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9429" b="-613"/>
          <a:stretch/>
        </p:blipFill>
        <p:spPr>
          <a:xfrm rot="10800000">
            <a:off x="-2" y="477352"/>
            <a:ext cx="5247481" cy="5852160"/>
          </a:xfrm>
          <a:custGeom>
            <a:avLst/>
            <a:gdLst>
              <a:gd name="connsiteX0" fmla="*/ 5247481 w 5247481"/>
              <a:gd name="connsiteY0" fmla="*/ 5852160 h 5852160"/>
              <a:gd name="connsiteX1" fmla="*/ 0 w 5247481"/>
              <a:gd name="connsiteY1" fmla="*/ 5852160 h 5852160"/>
              <a:gd name="connsiteX2" fmla="*/ 0 w 5247481"/>
              <a:gd name="connsiteY2" fmla="*/ 0 h 5852160"/>
              <a:gd name="connsiteX3" fmla="*/ 5247481 w 5247481"/>
              <a:gd name="connsiteY3" fmla="*/ 0 h 5852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47481" h="5852160">
                <a:moveTo>
                  <a:pt x="5247481" y="5852160"/>
                </a:moveTo>
                <a:lnTo>
                  <a:pt x="0" y="5852160"/>
                </a:lnTo>
                <a:lnTo>
                  <a:pt x="0" y="0"/>
                </a:lnTo>
                <a:lnTo>
                  <a:pt x="5247481" y="0"/>
                </a:lnTo>
                <a:close/>
              </a:path>
            </a:pathLst>
          </a:cu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68497" y="477352"/>
            <a:ext cx="4364602" cy="3770799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>
            <a:lvl1pPr>
              <a:defRPr lang="en-US" sz="88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68498" y="4340506"/>
            <a:ext cx="4364600" cy="1423686"/>
          </a:xfrm>
        </p:spPr>
        <p:txBody>
          <a:bodyPr lIns="0" anchor="t" anchorCtr="0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4392" y="1063416"/>
            <a:ext cx="4924376" cy="2175083"/>
          </a:xfrm>
          <a:prstGeom prst="rect">
            <a:avLst/>
          </a:prstGeom>
        </p:spPr>
        <p:txBody>
          <a:bodyPr anchor="b" anchorCtr="0"/>
          <a:lstStyle>
            <a:lvl1pPr algn="l">
              <a:defRPr sz="42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4392" y="3429000"/>
            <a:ext cx="4924375" cy="23006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spcAft>
                <a:spcPts val="6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5499" y="1063416"/>
            <a:ext cx="4438649" cy="4675705"/>
          </a:xfrm>
          <a:ln w="19050">
            <a:solidFill>
              <a:schemeClr val="accent5"/>
            </a:solidFill>
          </a:ln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bg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3pPr>
            <a:lvl4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bg1">
                    <a:lumMod val="75000"/>
                    <a:lumOff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CF9188E-74CE-845A-D4DA-5CC1401303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408351-72CE-E211-B770-45A76F7680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785DAF93-7C3F-9AD8-0A2C-6F34A5B21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931" t="24911"/>
          <a:stretch/>
        </p:blipFill>
        <p:spPr>
          <a:xfrm>
            <a:off x="0" y="0"/>
            <a:ext cx="3754786" cy="3074754"/>
          </a:xfrm>
          <a:prstGeom prst="rect">
            <a:avLst/>
          </a:prstGeom>
        </p:spPr>
      </p:pic>
      <p:pic>
        <p:nvPicPr>
          <p:cNvPr id="34" name="Graphic 33">
            <a:extLst>
              <a:ext uri="{FF2B5EF4-FFF2-40B4-BE49-F238E27FC236}">
                <a16:creationId xmlns:a16="http://schemas.microsoft.com/office/drawing/2014/main" id="{FC214180-4C7A-293A-2450-EF8BB9EE4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4863" b="-614"/>
          <a:stretch/>
        </p:blipFill>
        <p:spPr>
          <a:xfrm rot="10800000">
            <a:off x="8039692" y="4776788"/>
            <a:ext cx="2417542" cy="2081212"/>
          </a:xfrm>
          <a:prstGeom prst="rect">
            <a:avLst/>
          </a:prstGeom>
        </p:spPr>
      </p:pic>
      <p:pic>
        <p:nvPicPr>
          <p:cNvPr id="33" name="Graphic 32">
            <a:extLst>
              <a:ext uri="{FF2B5EF4-FFF2-40B4-BE49-F238E27FC236}">
                <a16:creationId xmlns:a16="http://schemas.microsoft.com/office/drawing/2014/main" id="{A814E4CB-544D-7235-3EBA-A8F5F81A8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93622" y="660116"/>
            <a:ext cx="3338384" cy="33156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4" y="2817336"/>
            <a:ext cx="8825660" cy="1653180"/>
          </a:xfrm>
          <a:prstGeom prst="rect">
            <a:avLst/>
          </a:prstGeom>
        </p:spPr>
        <p:txBody>
          <a:bodyPr anchor="b"/>
          <a:lstStyle>
            <a:lvl1pPr algn="l">
              <a:defRPr sz="4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615918"/>
            <a:ext cx="6650102" cy="1387554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79E30DF-64E4-A919-EAE5-2C709A07A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10/15/20XX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BE5E94-41CF-D0CB-FC54-54B1DAA04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981700-FF1D-DFF8-A12D-159CE313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2DC2354-9506-C073-446C-50EC69ECE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466F547-552E-191A-FF4C-852AFA8C4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DA46D4A-003C-1F71-28CA-5FD6F0FAD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9700" r="6597" b="-613"/>
          <a:stretch/>
        </p:blipFill>
        <p:spPr>
          <a:xfrm rot="10800000">
            <a:off x="-1" y="1205244"/>
            <a:ext cx="5784902" cy="5652755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F39F835C-23E9-9834-3A3D-2773B61EA1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338862" y="1113179"/>
            <a:ext cx="2532888" cy="25328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2650604"/>
            <a:ext cx="8825657" cy="2422052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381964"/>
            <a:ext cx="10238392" cy="118061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Table Placeholder 3">
            <a:extLst>
              <a:ext uri="{FF2B5EF4-FFF2-40B4-BE49-F238E27FC236}">
                <a16:creationId xmlns:a16="http://schemas.microsoft.com/office/drawing/2014/main" id="{76464E28-B46D-B32E-ACD1-FD1702E9E4A9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7724B1A-AB09-D3C8-253F-F5E5E0BC72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ADEBF6B-880D-3603-C4E6-113B3A579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096A719-ECBE-EC1B-5A01-627A4BEA3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b="-613"/>
          <a:stretch/>
        </p:blipFill>
        <p:spPr>
          <a:xfrm rot="10800000">
            <a:off x="3377350" y="995925"/>
            <a:ext cx="4817610" cy="4866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68450" y="1458924"/>
            <a:ext cx="8383942" cy="2777423"/>
          </a:xfrm>
          <a:prstGeom prst="rect">
            <a:avLst/>
          </a:prstGeom>
          <a:effectLst/>
        </p:spPr>
        <p:txBody>
          <a:bodyPr anchor="b" anchorCtr="0"/>
          <a:lstStyle>
            <a:lvl1pPr algn="ctr">
              <a:defRPr sz="4400">
                <a:solidFill>
                  <a:schemeClr val="bg1">
                    <a:lumMod val="75000"/>
                    <a:lumOff val="25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568449" y="4776788"/>
            <a:ext cx="8383942" cy="536203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US" sz="1800" b="0" i="0" kern="1200" cap="all" baseline="0" dirty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94FDF4E-0CEB-B692-3166-D3F9B1A4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F0E6AA7-B06B-A780-2444-11C79387A8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C5609DC-7B87-358A-2144-6AD1A0FDE9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98C87214-466B-9560-8FC4-0296B62C65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61750"/>
          <a:stretch/>
        </p:blipFill>
        <p:spPr>
          <a:xfrm>
            <a:off x="5705702" y="0"/>
            <a:ext cx="5147545" cy="19769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401250"/>
            <a:ext cx="10225468" cy="124364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23D612A-3773-ED1C-3B58-C6BC82E51E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700773" y="2474012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B202EFD-89CC-F0C2-864E-0B4E4407DB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00772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FD90884B-78FF-3A87-F13A-72095A3ED6A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700772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024DB8C1-655E-F989-8D24-867A9A09A99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838795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A1374856-E5EA-EBB1-603F-95FACA7597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794" y="4308480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AA9206F6-7FC3-07A6-0B1D-B00A3088B9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8793" y="5121100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C7BE562A-A70C-FC08-923F-8BEB7456C5C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989728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0983E01B-C14E-572C-71CE-2DEE9C3CCBE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989726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8B165549-518A-D53F-5256-0BCA3A090A5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89725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1F61919B-CEF4-C260-E6D9-C7440B57024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29278" y="2474919"/>
            <a:ext cx="1649413" cy="1649412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58DAFD85-9E64-AE36-BA93-88DC590B96E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29275" y="4307573"/>
            <a:ext cx="1649414" cy="668563"/>
          </a:xfrm>
        </p:spPr>
        <p:txBody>
          <a:bodyPr>
            <a:noAutofit/>
          </a:bodyPr>
          <a:lstStyle>
            <a:lvl1pPr marL="0" indent="0" algn="ctr">
              <a:buNone/>
              <a:defRPr sz="18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3831555F-91FB-DA64-7632-0C713F4330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9274" y="5120193"/>
            <a:ext cx="1649414" cy="55262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F994C72-3AAA-D2C4-AA5C-3B6B2BE3B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43499" b="-613"/>
          <a:stretch/>
        </p:blipFill>
        <p:spPr>
          <a:xfrm rot="10800000">
            <a:off x="1325455" y="5516856"/>
            <a:ext cx="2338980" cy="1341144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9CCEDCD-3389-4696-93C2-72B027D03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96901C4-696D-A804-64E7-3FEA0D900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7854319-3058-3863-171F-94B13B4B77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872083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8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88E879D1-D633-0C2C-6A31-178EC3F7B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54968" b="-613"/>
          <a:stretch/>
        </p:blipFill>
        <p:spPr>
          <a:xfrm rot="10800000">
            <a:off x="1552520" y="5786178"/>
            <a:ext cx="2338980" cy="1071822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19E5557-ACD1-8179-05C3-EDB7921D2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63493"/>
          <a:stretch/>
        </p:blipFill>
        <p:spPr>
          <a:xfrm>
            <a:off x="5839870" y="0"/>
            <a:ext cx="5147545" cy="18868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401250"/>
            <a:ext cx="10225468" cy="1243648"/>
          </a:xfrm>
          <a:prstGeom prst="rect">
            <a:avLst/>
          </a:prstGeom>
        </p:spPr>
        <p:txBody>
          <a:bodyPr anchor="b" anchorCtr="0"/>
          <a:lstStyle>
            <a:lvl1pPr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23D612A-3773-ED1C-3B58-C6BC82E51E0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148934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B202EFD-89CC-F0C2-864E-0B4E4407DB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7877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FD90884B-78FF-3A87-F13A-72095A3ED6A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7877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1" name="Picture Placeholder 3">
            <a:extLst>
              <a:ext uri="{FF2B5EF4-FFF2-40B4-BE49-F238E27FC236}">
                <a16:creationId xmlns:a16="http://schemas.microsoft.com/office/drawing/2014/main" id="{5934ADEA-98AE-7F66-1490-8F687B988002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1148934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E193CFBF-E56A-6176-57D5-95B061B227B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57877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2FADFD65-1B8A-5541-4C3D-00124630295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57877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99837198-EB08-605A-A0A4-940F59DD815F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3784590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2" name="Text Placeholder 12">
            <a:extLst>
              <a:ext uri="{FF2B5EF4-FFF2-40B4-BE49-F238E27FC236}">
                <a16:creationId xmlns:a16="http://schemas.microsoft.com/office/drawing/2014/main" id="{04D3289A-A312-AE62-B65A-83D7011D695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293533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3" name="Text Placeholder 12">
            <a:extLst>
              <a:ext uri="{FF2B5EF4-FFF2-40B4-BE49-F238E27FC236}">
                <a16:creationId xmlns:a16="http://schemas.microsoft.com/office/drawing/2014/main" id="{8A496417-E7E8-0696-CE16-F128298F245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93533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4" name="Picture Placeholder 3">
            <a:extLst>
              <a:ext uri="{FF2B5EF4-FFF2-40B4-BE49-F238E27FC236}">
                <a16:creationId xmlns:a16="http://schemas.microsoft.com/office/drawing/2014/main" id="{37461727-C655-C521-1246-74F94EAEDDDD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3784590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5" name="Text Placeholder 12">
            <a:extLst>
              <a:ext uri="{FF2B5EF4-FFF2-40B4-BE49-F238E27FC236}">
                <a16:creationId xmlns:a16="http://schemas.microsoft.com/office/drawing/2014/main" id="{AB4A8D2D-0697-BAFD-671C-6748EBB3581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293533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6" name="Text Placeholder 12">
            <a:extLst>
              <a:ext uri="{FF2B5EF4-FFF2-40B4-BE49-F238E27FC236}">
                <a16:creationId xmlns:a16="http://schemas.microsoft.com/office/drawing/2014/main" id="{3A0A36BE-F4F8-98A2-A375-83BDB34D1F6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293533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C46288B-C278-8EC7-0241-DCD108CB5C8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420246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id="{8F4C6BA1-8F9B-4689-40A3-10E4BA175F4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29189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6" name="Text Placeholder 12">
            <a:extLst>
              <a:ext uri="{FF2B5EF4-FFF2-40B4-BE49-F238E27FC236}">
                <a16:creationId xmlns:a16="http://schemas.microsoft.com/office/drawing/2014/main" id="{31E83260-5C67-0987-154A-FB3105BF4DB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929189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7" name="Picture Placeholder 3">
            <a:extLst>
              <a:ext uri="{FF2B5EF4-FFF2-40B4-BE49-F238E27FC236}">
                <a16:creationId xmlns:a16="http://schemas.microsoft.com/office/drawing/2014/main" id="{C1F03818-0D9F-8D22-1C6E-7A080BA09987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420246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8" name="Text Placeholder 12">
            <a:extLst>
              <a:ext uri="{FF2B5EF4-FFF2-40B4-BE49-F238E27FC236}">
                <a16:creationId xmlns:a16="http://schemas.microsoft.com/office/drawing/2014/main" id="{7BC2C67C-9B73-8178-4CA5-B90C79A4272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29189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49" name="Text Placeholder 12">
            <a:extLst>
              <a:ext uri="{FF2B5EF4-FFF2-40B4-BE49-F238E27FC236}">
                <a16:creationId xmlns:a16="http://schemas.microsoft.com/office/drawing/2014/main" id="{7CB51302-7BF4-D31E-A72A-CD43CA212699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929189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83EFB1E0-E3CE-DDF6-DD0B-99FCF4BDD6E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055902" y="2042256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bg1">
                  <a:lumMod val="75000"/>
                  <a:lumOff val="25000"/>
                </a:scheme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7BD2FEFC-DB86-2DDE-9B99-F9D51745B40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64845" y="3443837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6C9E7306-3F94-90AF-00F4-1D8C6F88C2E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64845" y="3795899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50" name="Picture Placeholder 3">
            <a:extLst>
              <a:ext uri="{FF2B5EF4-FFF2-40B4-BE49-F238E27FC236}">
                <a16:creationId xmlns:a16="http://schemas.microsoft.com/office/drawing/2014/main" id="{A7341B50-9FD6-9C27-539B-7F4CE41B8A26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9055902" y="4277338"/>
            <a:ext cx="1361358" cy="1385093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bg1">
                  <a:lumMod val="75000"/>
                  <a:lumOff val="25000"/>
                </a:schemeClr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  <p:sp>
        <p:nvSpPr>
          <p:cNvPr id="51" name="Text Placeholder 12">
            <a:extLst>
              <a:ext uri="{FF2B5EF4-FFF2-40B4-BE49-F238E27FC236}">
                <a16:creationId xmlns:a16="http://schemas.microsoft.com/office/drawing/2014/main" id="{F3488FF4-17BB-5948-E74B-A63911A64DB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564845" y="5678919"/>
            <a:ext cx="2306733" cy="375411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52" name="Text Placeholder 12">
            <a:extLst>
              <a:ext uri="{FF2B5EF4-FFF2-40B4-BE49-F238E27FC236}">
                <a16:creationId xmlns:a16="http://schemas.microsoft.com/office/drawing/2014/main" id="{365C4994-E447-FAB8-8500-EB07F025307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564845" y="6030981"/>
            <a:ext cx="2306733" cy="249169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050" cap="none" baseline="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Add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F5F25D1-D866-9898-B091-6F1108B1BA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B89469B-31B0-A79D-AC60-20CD005F48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32DD1C3-1A16-3B1F-C3AC-401ECFF220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404101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0" y="401250"/>
            <a:ext cx="10193339" cy="1243647"/>
          </a:xfrm>
          <a:prstGeom prst="rect">
            <a:avLst/>
          </a:prstGeom>
        </p:spPr>
        <p:txBody>
          <a:bodyPr anchor="b" anchorCtr="0"/>
          <a:lstStyle>
            <a:lvl1pPr algn="l">
              <a:defRPr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AD90DC3-CE2F-F7A4-2CD2-C9C691B40E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7059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384DE215-1219-059E-CF31-4880BDD02C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722956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F81C4CF5-BDE4-B0FB-C0F6-D7A30C6BCF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818853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389CF3F3-1F3E-D2A7-B679-3E8BDEBB7CF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14750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3301A61-C5DF-0535-9424-0ECC19BB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010648" y="2285026"/>
            <a:ext cx="1828800" cy="1828800"/>
          </a:xfrm>
          <a:prstGeom prst="ellipse">
            <a:avLst/>
          </a:prstGeom>
          <a:ln w="19050">
            <a:solidFill>
              <a:schemeClr val="accent5"/>
            </a:solidFill>
          </a:ln>
        </p:spPr>
        <p:txBody>
          <a:bodyPr lIns="0" r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223BEE87-DEE7-39C7-2825-EE64F2505183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646110" y="4411604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F1FE1263-E081-EB93-BC01-65423E08381C}"/>
              </a:ext>
            </a:extLst>
          </p:cNvPr>
          <p:cNvSpPr>
            <a:spLocks noGrp="1"/>
          </p:cNvSpPr>
          <p:nvPr>
            <p:ph type="body" sz="half" idx="11" hasCustomPrompt="1"/>
          </p:nvPr>
        </p:nvSpPr>
        <p:spPr>
          <a:xfrm>
            <a:off x="2742007" y="4411604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71A2EC5-7856-F6A5-3ED0-82C69CF24BF5}"/>
              </a:ext>
            </a:extLst>
          </p:cNvPr>
          <p:cNvSpPr>
            <a:spLocks noGrp="1"/>
          </p:cNvSpPr>
          <p:nvPr>
            <p:ph type="body" sz="half" idx="12" hasCustomPrompt="1"/>
          </p:nvPr>
        </p:nvSpPr>
        <p:spPr>
          <a:xfrm>
            <a:off x="4837905" y="4411603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4F62DA3-3D79-5C03-9619-092B956F857F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933802" y="4411602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7664A6A3-8764-C9AC-7DBD-3F6FB3B84F4F}"/>
              </a:ext>
            </a:extLst>
          </p:cNvPr>
          <p:cNvSpPr>
            <a:spLocks noGrp="1"/>
          </p:cNvSpPr>
          <p:nvPr>
            <p:ph type="body" sz="half" idx="14" hasCustomPrompt="1"/>
          </p:nvPr>
        </p:nvSpPr>
        <p:spPr>
          <a:xfrm>
            <a:off x="9029700" y="4411602"/>
            <a:ext cx="1809749" cy="1633597"/>
          </a:xfrm>
        </p:spPr>
        <p:txBody>
          <a:bodyPr lIns="0" rIns="0">
            <a:normAutofit/>
          </a:bodyPr>
          <a:lstStyle>
            <a:lvl1pPr marL="0" indent="0" algn="ctr">
              <a:lnSpc>
                <a:spcPts val="1600"/>
              </a:lnSpc>
              <a:buNone/>
              <a:defRPr sz="14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707C147E-D560-3B3A-027E-B090589143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2B7C3888-08BE-B170-977F-4096FCF13A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F95C2CFB-05D3-7E9E-BF5C-6CA1F28D78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  <p:extLst>
      <p:ext uri="{BB962C8B-B14F-4D97-AF65-F5344CB8AC3E}">
        <p14:creationId xmlns:p14="http://schemas.microsoft.com/office/powerpoint/2010/main" val="3574187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Add a footer here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10/15/20XX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2" r:id="rId3"/>
    <p:sldLayoutId id="2147483651" r:id="rId4"/>
    <p:sldLayoutId id="2147483671" r:id="rId5"/>
    <p:sldLayoutId id="2147483664" r:id="rId6"/>
    <p:sldLayoutId id="2147483672" r:id="rId7"/>
    <p:sldLayoutId id="2147483676" r:id="rId8"/>
    <p:sldLayoutId id="2147483673" r:id="rId9"/>
    <p:sldLayoutId id="2147483677" r:id="rId10"/>
    <p:sldLayoutId id="2147483653" r:id="rId11"/>
    <p:sldLayoutId id="2147483678" r:id="rId12"/>
    <p:sldLayoutId id="2147483669" r:id="rId13"/>
    <p:sldLayoutId id="2147483668" r:id="rId14"/>
    <p:sldLayoutId id="2147483674" r:id="rId1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1600"/>
        </a:lnSpc>
        <a:spcBef>
          <a:spcPts val="1000"/>
        </a:spcBef>
        <a:spcAft>
          <a:spcPts val="600"/>
        </a:spcAft>
        <a:buClr>
          <a:schemeClr val="accent5"/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36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295729"/>
            <a:ext cx="8825658" cy="4709160"/>
          </a:xfrm>
        </p:spPr>
        <p:txBody>
          <a:bodyPr>
            <a:normAutofit/>
          </a:bodyPr>
          <a:lstStyle/>
          <a:p>
            <a:r>
              <a:rPr lang="en-US" dirty="0"/>
              <a:t>Loan Logic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737" y="5247485"/>
            <a:ext cx="7167952" cy="1208446"/>
          </a:xfrm>
        </p:spPr>
        <p:txBody>
          <a:bodyPr>
            <a:normAutofit/>
          </a:bodyPr>
          <a:lstStyle/>
          <a:p>
            <a:r>
              <a:rPr lang="en-US" dirty="0"/>
              <a:t>Priyanshu Kumar ojha            e22cseu0960    </a:t>
            </a:r>
          </a:p>
          <a:p>
            <a:r>
              <a:rPr lang="en-US" dirty="0"/>
              <a:t>Anushka Sharma 			      e22cseu0898</a:t>
            </a:r>
          </a:p>
        </p:txBody>
      </p:sp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20E77-B703-6F88-10F1-3B3ACF460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076" y="588902"/>
            <a:ext cx="8825660" cy="1653180"/>
          </a:xfrm>
        </p:spPr>
        <p:txBody>
          <a:bodyPr/>
          <a:lstStyle/>
          <a:p>
            <a:r>
              <a:rPr lang="en-US" dirty="0"/>
              <a:t>abstract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3108E-9DDD-77B4-D7B1-327351139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5076" y="2735222"/>
            <a:ext cx="9164704" cy="2377953"/>
          </a:xfrm>
        </p:spPr>
        <p:txBody>
          <a:bodyPr>
            <a:normAutofit/>
          </a:bodyPr>
          <a:lstStyle/>
          <a:p>
            <a:r>
              <a:rPr lang="en-US" sz="2000" dirty="0"/>
              <a:t>Develop a predictive model to automate the loan approval process, assessing the creditworthiness of applicants based on their financial and personal data. This model aims to enhance decision-making efficiency, reduce the risk of default, and improve the accessibility of credit for qualified borrowers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E445B0B-7F68-4E5A-44D6-EDB8BDD2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64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D882-0AB0-D7CC-2028-F2498855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50" y="755779"/>
            <a:ext cx="8825657" cy="1004509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791F6-17E5-A05E-27E8-5CE8F5737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450" y="1258033"/>
            <a:ext cx="10732244" cy="4799132"/>
          </a:xfrm>
        </p:spPr>
        <p:txBody>
          <a:bodyPr>
            <a:normAutofit/>
          </a:bodyPr>
          <a:lstStyle/>
          <a:p>
            <a:r>
              <a:rPr lang="en-US" dirty="0"/>
              <a:t>Access to credit is a fundamental driver of economic growth, but the process of determining whether an applicant qualifies for a loan can be time-consuming and subjective. </a:t>
            </a:r>
          </a:p>
          <a:p>
            <a:r>
              <a:rPr lang="en-US" dirty="0"/>
              <a:t>This innovation seeks to streamline the approval process, improve efficiency, and ensure that credit is more readily available to deserving candidates.</a:t>
            </a:r>
          </a:p>
          <a:p>
            <a:r>
              <a:rPr lang="en-US" dirty="0"/>
              <a:t> Our project represents a significant step toward a more data-driven and inclusive financial ecosystem.</a:t>
            </a:r>
          </a:p>
        </p:txBody>
      </p:sp>
    </p:spTree>
    <p:extLst>
      <p:ext uri="{BB962C8B-B14F-4D97-AF65-F5344CB8AC3E}">
        <p14:creationId xmlns:p14="http://schemas.microsoft.com/office/powerpoint/2010/main" val="200583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D882-0AB0-D7CC-2028-F2498855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50" y="755779"/>
            <a:ext cx="8825657" cy="1004509"/>
          </a:xfrm>
        </p:spPr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791F6-17E5-A05E-27E8-5CE8F5737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450" y="651543"/>
            <a:ext cx="10732244" cy="4799132"/>
          </a:xfrm>
        </p:spPr>
        <p:txBody>
          <a:bodyPr>
            <a:normAutofit/>
          </a:bodyPr>
          <a:lstStyle/>
          <a:p>
            <a:r>
              <a:rPr lang="en-US" dirty="0"/>
              <a:t>• Data preprocessing and exploratory data analysis</a:t>
            </a:r>
          </a:p>
          <a:p>
            <a:r>
              <a:rPr lang="en-US" dirty="0"/>
              <a:t>• Python libraries: Pandas, Matplotlib, Seaborn, Scikit- learn</a:t>
            </a:r>
          </a:p>
          <a:p>
            <a:r>
              <a:rPr lang="en-US" dirty="0"/>
              <a:t>Data visualization: Histograms, line charts, pie charts, bar graphs, scatter plots</a:t>
            </a:r>
          </a:p>
          <a:p>
            <a:r>
              <a:rPr lang="en-US" dirty="0"/>
              <a:t>• Predictive analysis via linear regression models</a:t>
            </a:r>
          </a:p>
        </p:txBody>
      </p:sp>
    </p:spTree>
    <p:extLst>
      <p:ext uri="{BB962C8B-B14F-4D97-AF65-F5344CB8AC3E}">
        <p14:creationId xmlns:p14="http://schemas.microsoft.com/office/powerpoint/2010/main" val="3560356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2D882-0AB0-D7CC-2028-F2498855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50" y="251926"/>
            <a:ext cx="8825657" cy="1004509"/>
          </a:xfrm>
        </p:spPr>
        <p:txBody>
          <a:bodyPr/>
          <a:lstStyle/>
          <a:p>
            <a:r>
              <a:rPr lang="en-US" dirty="0"/>
              <a:t>result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D791F6-17E5-A05E-27E8-5CE8F5737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450" y="651542"/>
            <a:ext cx="10732244" cy="6691649"/>
          </a:xfrm>
        </p:spPr>
        <p:txBody>
          <a:bodyPr>
            <a:normAutofit/>
          </a:bodyPr>
          <a:lstStyle/>
          <a:p>
            <a:r>
              <a:rPr lang="en-US" dirty="0"/>
              <a:t>- Faster loan approvals</a:t>
            </a:r>
          </a:p>
          <a:p>
            <a:r>
              <a:rPr lang="en-US" dirty="0"/>
              <a:t>- Reduced subjectivity in lending decisions</a:t>
            </a:r>
          </a:p>
          <a:p>
            <a:r>
              <a:rPr lang="en-US" dirty="0"/>
              <a:t>- Increased access to credit for deserving candidates</a:t>
            </a:r>
          </a:p>
          <a:p>
            <a:r>
              <a:rPr lang="en-US" dirty="0"/>
              <a:t>- Stimulated economic growth</a:t>
            </a:r>
          </a:p>
          <a:p>
            <a:r>
              <a:rPr lang="en-US" dirty="0"/>
              <a:t>- Improved risk management for lenders</a:t>
            </a:r>
          </a:p>
          <a:p>
            <a:r>
              <a:rPr lang="en-US" dirty="0"/>
              <a:t>- Enhanced regulatory compliance</a:t>
            </a:r>
          </a:p>
          <a:p>
            <a:r>
              <a:rPr lang="en-US" dirty="0"/>
              <a:t>- Better customer experiences</a:t>
            </a:r>
          </a:p>
          <a:p>
            <a:r>
              <a:rPr lang="en-US" dirty="0"/>
              <a:t>- Positive economic and social impact</a:t>
            </a:r>
          </a:p>
          <a:p>
            <a:r>
              <a:rPr lang="en-US" dirty="0"/>
              <a:t>- Promotes innovation in the financial industry</a:t>
            </a:r>
          </a:p>
          <a:p>
            <a:r>
              <a:rPr lang="en-US" dirty="0"/>
              <a:t>- Potential for scalability to other financial services.</a:t>
            </a:r>
          </a:p>
        </p:txBody>
      </p:sp>
    </p:spTree>
    <p:extLst>
      <p:ext uri="{BB962C8B-B14F-4D97-AF65-F5344CB8AC3E}">
        <p14:creationId xmlns:p14="http://schemas.microsoft.com/office/powerpoint/2010/main" val="3389766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Title 187">
            <a:extLst>
              <a:ext uri="{FF2B5EF4-FFF2-40B4-BE49-F238E27FC236}">
                <a16:creationId xmlns:a16="http://schemas.microsoft.com/office/drawing/2014/main" id="{B8BBB46D-7535-758B-7C25-1ECF583429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68497" y="477352"/>
            <a:ext cx="4364602" cy="3770799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40BC280-7B2C-E474-AD18-9551060CF2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8498" y="4340506"/>
            <a:ext cx="4364600" cy="1423686"/>
          </a:xfrm>
        </p:spPr>
        <p:txBody>
          <a:bodyPr/>
          <a:lstStyle/>
          <a:p>
            <a:r>
              <a:rPr lang="en-US" dirty="0"/>
              <a:t>Priyanshu  </a:t>
            </a:r>
          </a:p>
          <a:p>
            <a:r>
              <a:rPr lang="en-US" dirty="0"/>
              <a:t>Anushka</a:t>
            </a:r>
          </a:p>
        </p:txBody>
      </p:sp>
    </p:spTree>
    <p:extLst>
      <p:ext uri="{BB962C8B-B14F-4D97-AF65-F5344CB8AC3E}">
        <p14:creationId xmlns:p14="http://schemas.microsoft.com/office/powerpoint/2010/main" val="15717370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1" id="{DCC2E3EA-D115-4C7C-A10B-9F5312021EDB}" vid="{C098D00E-408B-4CC3-82ED-F05A257F59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9DFB090-DB8B-424D-ACF8-FC95212413D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1AAE718-030D-4245-9ED1-7367B3E9090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7281DF2-7A2E-4A95-A273-99C6FE2C13A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Fission design</Template>
  <TotalTime>128</TotalTime>
  <Words>244</Words>
  <Application>Microsoft Office PowerPoint</Application>
  <PresentationFormat>Widescreen</PresentationFormat>
  <Paragraphs>35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Arial</vt:lpstr>
      <vt:lpstr>Biome</vt:lpstr>
      <vt:lpstr>Calibri</vt:lpstr>
      <vt:lpstr>Century Gothic</vt:lpstr>
      <vt:lpstr>Wingdings 3</vt:lpstr>
      <vt:lpstr>Custom</vt:lpstr>
      <vt:lpstr>Loan Logic</vt:lpstr>
      <vt:lpstr>abstract</vt:lpstr>
      <vt:lpstr>introduction</vt:lpstr>
      <vt:lpstr>Methods </vt:lpstr>
      <vt:lpstr>result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Loan Logic</dc:title>
  <dc:creator>Priyanshu Kumar Ojha</dc:creator>
  <cp:lastModifiedBy>Priyanshu Kumar Ojha</cp:lastModifiedBy>
  <cp:revision>1</cp:revision>
  <dcterms:created xsi:type="dcterms:W3CDTF">2023-11-08T05:26:44Z</dcterms:created>
  <dcterms:modified xsi:type="dcterms:W3CDTF">2023-11-08T07:34:54Z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